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60" r:id="rId6"/>
    <p:sldId id="258" r:id="rId7"/>
    <p:sldId id="259" r:id="rId8"/>
    <p:sldId id="262" r:id="rId9"/>
    <p:sldId id="261" r:id="rId10"/>
    <p:sldId id="263" r:id="rId11"/>
    <p:sldId id="275" r:id="rId12"/>
    <p:sldId id="257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6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7D655-1E5F-489E-AB69-FC3AB0C8D469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E6FD1-8E0A-4825-A3D1-8DD77158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7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3DE84-3AF1-4B55-974A-4727D0378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BF7FD4-4B3A-4A74-984B-1CBBA9D56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1F686-B896-4B34-A210-F0B98A72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D9B5-4FD4-419E-84B6-91CDA1F4051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02AB4-68C9-4E5A-8A0C-C1D93E470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E1701-1EB4-4051-B4CD-9821822EA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6586-B119-4D15-B5D9-4EC49F50D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18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BF446-B70A-4CD8-B215-95C2381B1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564C6-AB6A-47AB-BE3F-B785CDCF8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243FB-0C53-4EDB-8ABF-FB5A4E506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D9B5-4FD4-419E-84B6-91CDA1F4051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9317D-F2CC-4DAA-AFCD-02583FC26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D4717-1436-4841-8E3C-48784938E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6586-B119-4D15-B5D9-4EC49F50D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18730D-10AE-43E4-9DFE-5313592BBA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4A49F-5122-4CEF-8EC7-953C72240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6ECD5-6766-4C4A-8B93-30C0A963C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D9B5-4FD4-419E-84B6-91CDA1F4051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E54C2-27AA-4D93-A8A2-2709DD86F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80B9D-FBB0-4537-8896-E065BEB5D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6586-B119-4D15-B5D9-4EC49F50D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4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79D27-B1CA-4986-A47C-3E09D2E3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12AC8-95C3-4378-823E-450D42905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9A0B7-1301-4C88-AEA5-79A146273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D9B5-4FD4-419E-84B6-91CDA1F4051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6082D-E97D-463C-9DCB-7783D3D98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4776B-95DB-4303-989F-15FCD6D70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6586-B119-4D15-B5D9-4EC49F50D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8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C5CCC-67B1-4383-BC59-A760958CA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1EC82-AB68-4D26-8AC9-22444D68D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1C528-E464-4E6E-ADD5-2F782911B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D9B5-4FD4-419E-84B6-91CDA1F4051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1088C-3697-40D9-A6EA-794C1F52C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BB7B1-A326-4BDA-8346-F2B10BF28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6586-B119-4D15-B5D9-4EC49F50D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7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838D-08A3-421A-B373-655B529E9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632FD-24E0-4851-9156-528810260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C7416-F7A4-4348-9EB7-49A4B5B21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033C5-6826-4889-A388-EE351FCE6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D9B5-4FD4-419E-84B6-91CDA1F4051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F560C1-CB9C-4F9C-9668-545E9469C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3F74E-2CF3-4358-9CBF-CFFE0BAF1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6586-B119-4D15-B5D9-4EC49F50D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0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1BDB0-9B39-46F1-B7B3-87CE064A1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109D5-1C1C-4E3C-BDFB-10B6E0FC8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B7CD1-C412-4FB6-9118-639214041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559F3-F595-4B0F-941D-841A9CF782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178CAC-1565-4287-87BF-E1948AA958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2174D6-3658-4EA2-B210-E328C7A7F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D9B5-4FD4-419E-84B6-91CDA1F4051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05581-3B4C-4E9D-A354-6FB97DEFB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5B2533-6163-4A70-9A47-EA9AB77B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6586-B119-4D15-B5D9-4EC49F50D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0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F5A09-58E4-47D1-9F51-7C7FD1815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336547-3F13-4607-BDDC-78934114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D9B5-4FD4-419E-84B6-91CDA1F4051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5A51C6-EFEF-4DA0-A6F5-F0503E25C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688429-D945-459A-A7F6-A9A05BA3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6586-B119-4D15-B5D9-4EC49F50D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3D489C-3A59-4A73-85C8-14DEA6DAB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D9B5-4FD4-419E-84B6-91CDA1F4051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3D6D46-4B42-4564-A62C-0D3C0BD4B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088DD-2F1C-46A9-97AE-BDB324973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6586-B119-4D15-B5D9-4EC49F50D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3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60743-FFF8-407D-9810-66F4759CC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E3768-882F-4DF6-BEDC-AC0628155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052EB-BE56-4FBA-84A1-F05988A3A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46165-B740-48B5-B810-666DF38D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D9B5-4FD4-419E-84B6-91CDA1F4051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0EC29-12C6-4881-B155-5D60291B6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2D0B0-24E7-4BB7-B452-268C822A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6586-B119-4D15-B5D9-4EC49F50D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1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280B0-E666-4FC7-A8D1-588520F6B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DD6FC0-ED5D-4B48-ACF4-F8B9F2D73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E50462-64BE-49A9-94E5-5A0ECE706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222BC-73E4-4ADB-A862-76341121C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D9B5-4FD4-419E-84B6-91CDA1F4051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215EF-695D-42F6-8FC2-4AA2F8CD8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9F8DB-1843-4A37-8CA3-85669651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6586-B119-4D15-B5D9-4EC49F50D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3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6DB20-7A0B-4FA1-BE89-D0A72E62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982F0-DFAC-4FC5-A66B-B1BCBC883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90F0D-85A8-4DC5-B985-6CD4E0DC9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DD9B5-4FD4-419E-84B6-91CDA1F4051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F5C1C-8CCA-4F64-93CB-EC342AF57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ECDBF-8E57-47F5-BF44-D79E51CF6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56586-B119-4D15-B5D9-4EC49F50D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3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7ACDE0-4A5D-42C6-85F5-8000D85346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19" r="-1" b="162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AF4072-D2F0-4EBA-A160-6C3C0A7E49C1}"/>
              </a:ext>
            </a:extLst>
          </p:cNvPr>
          <p:cNvSpPr txBox="1"/>
          <p:nvPr/>
        </p:nvSpPr>
        <p:spPr>
          <a:xfrm>
            <a:off x="7901157" y="1716643"/>
            <a:ext cx="43956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Cannabis Law &amp; the Cannabis Lawyer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8A53D3-69F2-451D-A200-81D06CC1E7B1}"/>
              </a:ext>
            </a:extLst>
          </p:cNvPr>
          <p:cNvSpPr txBox="1"/>
          <p:nvPr/>
        </p:nvSpPr>
        <p:spPr>
          <a:xfrm>
            <a:off x="9334500" y="5362575"/>
            <a:ext cx="2746265" cy="1388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Cannabis Practice Group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21</a:t>
            </a:r>
            <a:r>
              <a:rPr lang="en-US" sz="1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2022</a:t>
            </a:r>
          </a:p>
          <a:p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08810C-99B8-4547-BE7F-3D801FA85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226" y="5362575"/>
            <a:ext cx="2292286" cy="38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436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E1457E-F33E-4501-9424-B4987BEAEC7B}"/>
              </a:ext>
            </a:extLst>
          </p:cNvPr>
          <p:cNvSpPr txBox="1"/>
          <p:nvPr/>
        </p:nvSpPr>
        <p:spPr>
          <a:xfrm>
            <a:off x="462446" y="611359"/>
            <a:ext cx="333375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Eric Sleeper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Partner, Barton LLP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esleeper@bartonesq.com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bartonesq.com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Office: 212-687-6262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Cell: 609-203-5788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1D418C-6585-44CF-B5E6-694DB64A019F}"/>
              </a:ext>
            </a:extLst>
          </p:cNvPr>
          <p:cNvSpPr txBox="1"/>
          <p:nvPr/>
        </p:nvSpPr>
        <p:spPr>
          <a:xfrm>
            <a:off x="462446" y="4290091"/>
            <a:ext cx="56245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Michelle Mabugat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Counsel, Greenberg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Glusker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Fields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Claman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&amp;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Machtinger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LLP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mmabugat@greenbergglusker.com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greenbergglusker.com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Office: 310-785-6845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BBB055-ED44-497B-908A-755A5C09FC94}"/>
              </a:ext>
            </a:extLst>
          </p:cNvPr>
          <p:cNvSpPr txBox="1"/>
          <p:nvPr/>
        </p:nvSpPr>
        <p:spPr>
          <a:xfrm>
            <a:off x="462446" y="2590830"/>
            <a:ext cx="34233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Carrie Ward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Shareholder, Earp Cohn P.C.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cward@earpcohn.com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earpcohn.com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Office: 856-354-7700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86888B-5070-423A-A8FE-144B903FE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066" y="-733841"/>
            <a:ext cx="6369934" cy="790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432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DB7C070-70BA-4FDA-B356-8EBBC7A01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6" y="-172350"/>
            <a:ext cx="12363451" cy="802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A74370-3EAF-44F8-AE9C-D680397344AC}"/>
              </a:ext>
            </a:extLst>
          </p:cNvPr>
          <p:cNvSpPr txBox="1"/>
          <p:nvPr/>
        </p:nvSpPr>
        <p:spPr>
          <a:xfrm>
            <a:off x="4283958" y="-69450"/>
            <a:ext cx="8081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Cannabis Practice Group &amp; Presenters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2DF6BB-0720-4F43-A25A-4779161AE03F}"/>
              </a:ext>
            </a:extLst>
          </p:cNvPr>
          <p:cNvSpPr txBox="1"/>
          <p:nvPr/>
        </p:nvSpPr>
        <p:spPr>
          <a:xfrm>
            <a:off x="6215064" y="1115826"/>
            <a:ext cx="333375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Eric Sleeper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Partner, Barton LLP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A0CE16-4CF3-459E-9DB0-14E1F54501EB}"/>
              </a:ext>
            </a:extLst>
          </p:cNvPr>
          <p:cNvSpPr txBox="1"/>
          <p:nvPr/>
        </p:nvSpPr>
        <p:spPr>
          <a:xfrm>
            <a:off x="6215064" y="3800883"/>
            <a:ext cx="56245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Michelle Mabugat</a:t>
            </a:r>
          </a:p>
          <a:p>
            <a:pPr marL="171450" indent="-17145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Counsel, Greenberg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Glusker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Fields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Claman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Machtinger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LLP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54167-954D-4136-BFF2-59043647211B}"/>
              </a:ext>
            </a:extLst>
          </p:cNvPr>
          <p:cNvSpPr txBox="1"/>
          <p:nvPr/>
        </p:nvSpPr>
        <p:spPr>
          <a:xfrm>
            <a:off x="6215064" y="2466114"/>
            <a:ext cx="342334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Carrie Ward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Shareholder, Earp Cohn P.C.</a:t>
            </a:r>
          </a:p>
        </p:txBody>
      </p:sp>
    </p:spTree>
    <p:extLst>
      <p:ext uri="{BB962C8B-B14F-4D97-AF65-F5344CB8AC3E}">
        <p14:creationId xmlns:p14="http://schemas.microsoft.com/office/powerpoint/2010/main" val="20961507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een leaf plants inside greenhouse">
            <a:extLst>
              <a:ext uri="{FF2B5EF4-FFF2-40B4-BE49-F238E27FC236}">
                <a16:creationId xmlns:a16="http://schemas.microsoft.com/office/drawing/2014/main" id="{67E15D81-24C2-4E59-A60E-549016984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237" y="-456426"/>
            <a:ext cx="12452474" cy="83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458D4E-7DEA-4FAA-85FA-E72BD380856A}"/>
              </a:ext>
            </a:extLst>
          </p:cNvPr>
          <p:cNvSpPr txBox="1"/>
          <p:nvPr/>
        </p:nvSpPr>
        <p:spPr>
          <a:xfrm>
            <a:off x="0" y="149156"/>
            <a:ext cx="784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 a Cannabis Practice Group?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0E8133-FBD2-4191-831A-6C59F3388E94}"/>
              </a:ext>
            </a:extLst>
          </p:cNvPr>
          <p:cNvSpPr txBox="1"/>
          <p:nvPr/>
        </p:nvSpPr>
        <p:spPr>
          <a:xfrm>
            <a:off x="523874" y="1062269"/>
            <a:ext cx="10887075" cy="556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Huge commercial growth in less than a decade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Worldwide sales of legalized marijuana alone topped $21 billion in 2020; projections show market growth rising above $100 billion by 2028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has been an equally rapid growth of cannabis ancillary businesses and accessory products, including those infused with CBD, CBG, and/or CBN or developed through the cultivation of hemp with its ever increasing commercial and industrial uses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very broad-based industry: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Plant-touching cannabis businesses – 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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Cultivators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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 Testers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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Manufacturers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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Distributors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Retailers/Dispensaries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Delivery Services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On-Site Cannabis Consumption Lounges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"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5073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reen leaf plants inside greenhouse">
            <a:extLst>
              <a:ext uri="{FF2B5EF4-FFF2-40B4-BE49-F238E27FC236}">
                <a16:creationId xmlns:a16="http://schemas.microsoft.com/office/drawing/2014/main" id="{7AEA0639-EA12-4F06-B431-F085D1E44A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" r="13930" b="-1"/>
          <a:stretch/>
        </p:blipFill>
        <p:spPr bwMode="auto">
          <a:xfrm>
            <a:off x="4117521" y="10"/>
            <a:ext cx="80744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5D6035-D423-4FF3-BDA7-3B66F8F64964}"/>
              </a:ext>
            </a:extLst>
          </p:cNvPr>
          <p:cNvSpPr txBox="1"/>
          <p:nvPr/>
        </p:nvSpPr>
        <p:spPr>
          <a:xfrm>
            <a:off x="166497" y="-174500"/>
            <a:ext cx="64629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Why a Cannabis Practice Group? (cont’d)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F800B-CF75-4D21-8841-EFC859D71E7D}"/>
              </a:ext>
            </a:extLst>
          </p:cNvPr>
          <p:cNvSpPr txBox="1"/>
          <p:nvPr/>
        </p:nvSpPr>
        <p:spPr>
          <a:xfrm>
            <a:off x="0" y="1479676"/>
            <a:ext cx="6224778" cy="415436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742950" marR="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Non-touch ancillary/accessory businesses – numerous and growing annually; don’t face the licensing and regulatory hurdles of plant-touching companies; but offer the types of products and services that both cannabis and non-cannabis businesses and everyday people engage with regularly</a:t>
            </a:r>
          </a:p>
          <a:p>
            <a:pPr marL="1143000" marR="0" lvl="2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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</a:t>
            </a:r>
          </a:p>
          <a:p>
            <a:pPr marL="1143000" marR="0" lvl="2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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</a:t>
            </a:r>
          </a:p>
          <a:p>
            <a:pPr marL="1143000" marR="0" lvl="2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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Packaging</a:t>
            </a:r>
          </a:p>
          <a:p>
            <a:pPr marL="1143000" marR="0" lvl="2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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</a:p>
          <a:p>
            <a:pPr marL="1143000" marR="0" lvl="2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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Marketing</a:t>
            </a:r>
          </a:p>
          <a:p>
            <a:pPr marL="1143000" marR="0" lvl="2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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</a:t>
            </a:r>
          </a:p>
          <a:p>
            <a:pPr marL="1143000" marR="0" lvl="2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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Numerous Accessory Products</a:t>
            </a:r>
          </a:p>
          <a:p>
            <a:pPr marL="1143000" marR="0" lvl="2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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Infused Products (CBD, CBG, CBN)</a:t>
            </a:r>
          </a:p>
          <a:p>
            <a:pPr marL="1143000" marR="0" lvl="2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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Hemp-Based Products</a:t>
            </a:r>
          </a:p>
          <a:p>
            <a:pPr marL="1143000" marR="0" lvl="2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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Psychedelics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576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06961D-B4FD-43BC-B21C-EF97D47E29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2AF40C-273B-40E4-BC84-57ECDC1D9A21}"/>
              </a:ext>
            </a:extLst>
          </p:cNvPr>
          <p:cNvSpPr txBox="1"/>
          <p:nvPr/>
        </p:nvSpPr>
        <p:spPr>
          <a:xfrm>
            <a:off x="6553201" y="2129401"/>
            <a:ext cx="5495924" cy="3918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Corporate</a:t>
            </a:r>
          </a:p>
          <a:p>
            <a:pPr marL="742950" marR="0" lvl="1" indent="-22860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Corporate formation and structure</a:t>
            </a:r>
          </a:p>
          <a:p>
            <a:pPr marL="742950" marR="0" lvl="1" indent="-22860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 companies and SEC and other agency filings</a:t>
            </a:r>
          </a:p>
          <a:p>
            <a:pPr marL="742950" marR="0" lvl="1" indent="-22860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Capital formation activities</a:t>
            </a:r>
          </a:p>
          <a:p>
            <a:pPr marL="742950" marR="0" lvl="1" indent="-22860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Mergers and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cquisitions</a:t>
            </a:r>
          </a:p>
          <a:p>
            <a:pPr marL="742950" marR="0" lvl="1" indent="-22860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Partnership and operating agreements</a:t>
            </a:r>
          </a:p>
          <a:p>
            <a:pPr marL="742950" marR="0" lvl="1" indent="-22860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Domestic and cross-border financing and merger and acquisition transactions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F1A905-14E8-4976-AAEF-BF10E606B59E}"/>
              </a:ext>
            </a:extLst>
          </p:cNvPr>
          <p:cNvSpPr txBox="1"/>
          <p:nvPr/>
        </p:nvSpPr>
        <p:spPr>
          <a:xfrm>
            <a:off x="6376792" y="30407"/>
            <a:ext cx="5836920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Diverse, Multi-Disciplinary Legal Services</a:t>
            </a:r>
          </a:p>
        </p:txBody>
      </p:sp>
    </p:spTree>
    <p:extLst>
      <p:ext uri="{BB962C8B-B14F-4D97-AF65-F5344CB8AC3E}">
        <p14:creationId xmlns:p14="http://schemas.microsoft.com/office/powerpoint/2010/main" val="87276928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02768-D468-4D4E-8BAA-C757C7A83BA4}"/>
              </a:ext>
            </a:extLst>
          </p:cNvPr>
          <p:cNvSpPr txBox="1"/>
          <p:nvPr/>
        </p:nvSpPr>
        <p:spPr>
          <a:xfrm>
            <a:off x="411480" y="2872899"/>
            <a:ext cx="4770120" cy="3510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Litigation</a:t>
            </a:r>
          </a:p>
          <a:p>
            <a:pPr marL="742950" marR="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Civil matters, such as breach of commercial contracts or fraud/ misrepresentation</a:t>
            </a:r>
          </a:p>
          <a:p>
            <a:pPr marL="742950" marR="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Products liability/manufacturing defects</a:t>
            </a:r>
          </a:p>
          <a:p>
            <a:pPr marL="742950" marR="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Trademark and patent infringement</a:t>
            </a:r>
          </a:p>
          <a:p>
            <a:pPr marL="742950" marR="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Employment-related claims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163C4C-C514-4FC9-B590-9E28763220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32" r="-1" b="1391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BE1011-7613-46D0-85EA-3C628421EB91}"/>
              </a:ext>
            </a:extLst>
          </p:cNvPr>
          <p:cNvSpPr txBox="1"/>
          <p:nvPr/>
        </p:nvSpPr>
        <p:spPr>
          <a:xfrm>
            <a:off x="241954" y="682338"/>
            <a:ext cx="5168260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Diverse, Multi-Disciplinary Legal Services (cont’d)</a:t>
            </a:r>
          </a:p>
        </p:txBody>
      </p:sp>
    </p:spTree>
    <p:extLst>
      <p:ext uri="{BB962C8B-B14F-4D97-AF65-F5344CB8AC3E}">
        <p14:creationId xmlns:p14="http://schemas.microsoft.com/office/powerpoint/2010/main" val="111360122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57149B-ED53-4B37-98D2-AA0CEC80C7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001208" y="-1998241"/>
            <a:ext cx="13669701" cy="91131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6036FF-FDD1-4C15-B588-F752ECEB7C8D}"/>
              </a:ext>
            </a:extLst>
          </p:cNvPr>
          <p:cNvSpPr txBox="1"/>
          <p:nvPr/>
        </p:nvSpPr>
        <p:spPr>
          <a:xfrm>
            <a:off x="4439470" y="196769"/>
            <a:ext cx="7600501" cy="741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Diverse, Multi-Disciplinary Legal Services (cont’d)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5EC8E9-5AB0-48C1-9BCC-A22040BBA0C0}"/>
              </a:ext>
            </a:extLst>
          </p:cNvPr>
          <p:cNvSpPr txBox="1"/>
          <p:nvPr/>
        </p:nvSpPr>
        <p:spPr>
          <a:xfrm>
            <a:off x="411480" y="1656272"/>
            <a:ext cx="4969190" cy="4721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Taxation</a:t>
            </a:r>
          </a:p>
          <a:p>
            <a:pPr marL="742950" marR="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General planning and advice</a:t>
            </a:r>
          </a:p>
          <a:p>
            <a:pPr marL="742950" marR="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IRS Section 280E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Real Estate and Construction </a:t>
            </a:r>
          </a:p>
          <a:p>
            <a:pPr marL="742950" marR="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Zoning and land use</a:t>
            </a:r>
          </a:p>
          <a:p>
            <a:pPr marL="742950" marR="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Leasing and landlord/tenant matters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Intellectual Property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Trademarks and patents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Licensing agreements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Marketing and branding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Health Law</a:t>
            </a:r>
          </a:p>
          <a:p>
            <a:pPr marL="742950" marR="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 compliance; HIPAA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49DCD0-4517-4BC6-BC12-1D25986D1B56}"/>
              </a:ext>
            </a:extLst>
          </p:cNvPr>
          <p:cNvSpPr txBox="1"/>
          <p:nvPr/>
        </p:nvSpPr>
        <p:spPr>
          <a:xfrm>
            <a:off x="5960968" y="1658201"/>
            <a:ext cx="5474825" cy="4721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 and Employment</a:t>
            </a:r>
          </a:p>
          <a:p>
            <a:pPr marL="742950" marR="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Workplace training</a:t>
            </a:r>
          </a:p>
          <a:p>
            <a:pPr marL="742950" marR="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Non-compete </a:t>
            </a:r>
          </a:p>
          <a:p>
            <a:pPr marL="742950" marR="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Executive employment agreements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Insurance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Cybersecurity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Financial Restructuring and Bankruptcy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Information Technology and Management Software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Considerations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05394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E0F22C-6C83-BC72-B412-21BD2FB1B3B1}"/>
              </a:ext>
            </a:extLst>
          </p:cNvPr>
          <p:cNvSpPr txBox="1"/>
          <p:nvPr/>
        </p:nvSpPr>
        <p:spPr>
          <a:xfrm>
            <a:off x="306572" y="382116"/>
            <a:ext cx="4767233" cy="588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Cannabis Resources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4D6233-68B1-8A31-EC81-F0FE4C145897}"/>
              </a:ext>
            </a:extLst>
          </p:cNvPr>
          <p:cNvSpPr txBox="1"/>
          <p:nvPr/>
        </p:nvSpPr>
        <p:spPr>
          <a:xfrm>
            <a:off x="675315" y="2413336"/>
            <a:ext cx="519244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U.S. Federal Cannabis Laws Generally</a:t>
            </a:r>
          </a:p>
          <a:p>
            <a:pPr>
              <a:spcAft>
                <a:spcPts val="1200"/>
              </a:spcAft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U.S. State Cannabis Laws Generally</a:t>
            </a:r>
          </a:p>
          <a:p>
            <a:pPr>
              <a:spcAft>
                <a:spcPts val="1200"/>
              </a:spcAft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U.S. State Cannabis Laws Generally</a:t>
            </a:r>
          </a:p>
          <a:p>
            <a:pPr>
              <a:spcAft>
                <a:spcPts val="1200"/>
              </a:spcAft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Cannabis Law Generally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B4F4FF-5069-355C-BA35-FBEB71ED2D01}"/>
              </a:ext>
            </a:extLst>
          </p:cNvPr>
          <p:cNvSpPr txBox="1"/>
          <p:nvPr/>
        </p:nvSpPr>
        <p:spPr>
          <a:xfrm>
            <a:off x="6922154" y="2413337"/>
            <a:ext cx="406553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Laws &amp; Markets</a:t>
            </a:r>
          </a:p>
          <a:p>
            <a:pPr>
              <a:spcAft>
                <a:spcPts val="1200"/>
              </a:spcAft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Online Magazines</a:t>
            </a:r>
          </a:p>
          <a:p>
            <a:pPr>
              <a:spcAft>
                <a:spcPts val="1200"/>
              </a:spcAft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Books</a:t>
            </a:r>
          </a:p>
          <a:p>
            <a:pPr>
              <a:spcAft>
                <a:spcPts val="1200"/>
              </a:spcAft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Cannabis Law Blogs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DFB17F-5025-62D3-BBAB-4B8F7F22B0A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988781" y="-1063257"/>
            <a:ext cx="13620260" cy="870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4777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F609FF9A-4FCE-468E-A86A-C9AB525EA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021E12D4-3A88-428D-8E5E-AF1AFD923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green cannabis leaves and black glass drops bottle">
            <a:extLst>
              <a:ext uri="{FF2B5EF4-FFF2-40B4-BE49-F238E27FC236}">
                <a16:creationId xmlns:a16="http://schemas.microsoft.com/office/drawing/2014/main" id="{D4B3136C-390A-4FE8-A2B9-D63C3B6065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4" b="4766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68418-4246-409E-8D8F-0102C1E6DE79}"/>
              </a:ext>
            </a:extLst>
          </p:cNvPr>
          <p:cNvSpPr txBox="1"/>
          <p:nvPr/>
        </p:nvSpPr>
        <p:spPr>
          <a:xfrm>
            <a:off x="1477107" y="5404338"/>
            <a:ext cx="2917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6657217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EB6352185F14F805891EFA52279E8" ma:contentTypeVersion="13" ma:contentTypeDescription="Create a new document." ma:contentTypeScope="" ma:versionID="fd8eccaff5fcc0a62809c748c26bc993">
  <xsd:schema xmlns:xsd="http://www.w3.org/2001/XMLSchema" xmlns:xs="http://www.w3.org/2001/XMLSchema" xmlns:p="http://schemas.microsoft.com/office/2006/metadata/properties" xmlns:ns2="c051e86a-ff3b-4eaa-a9a4-9c8a1a2232d7" xmlns:ns3="c4f8b537-109a-4913-a677-7f6aeda3a783" targetNamespace="http://schemas.microsoft.com/office/2006/metadata/properties" ma:root="true" ma:fieldsID="55e600985bb5217b5c7ae309dd9041cf" ns2:_="" ns3:_="">
    <xsd:import namespace="c051e86a-ff3b-4eaa-a9a4-9c8a1a2232d7"/>
    <xsd:import namespace="c4f8b537-109a-4913-a677-7f6aeda3a7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51e86a-ff3b-4eaa-a9a4-9c8a1a2232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8b537-109a-4913-a677-7f6aeda3a78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574529-77E1-46EE-AA4B-E3F07FDD712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7E70701-BE36-41B6-A65C-D3C9E0C23A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51e86a-ff3b-4eaa-a9a4-9c8a1a2232d7"/>
    <ds:schemaRef ds:uri="c4f8b537-109a-4913-a677-7f6aeda3a7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0702A2-F5EF-4AD5-82C5-F89D29E521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463</Words>
  <Application>Microsoft Office PowerPoint</Application>
  <PresentationFormat>Widescreen</PresentationFormat>
  <Paragraphs>98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Scully</dc:creator>
  <cp:lastModifiedBy>Barbara Scully</cp:lastModifiedBy>
  <cp:revision>61</cp:revision>
  <dcterms:created xsi:type="dcterms:W3CDTF">2022-02-14T16:44:22Z</dcterms:created>
  <dcterms:modified xsi:type="dcterms:W3CDTF">2022-09-15T01:23:25Z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0x01010035AEB6352185F14F805891EFA52279E8</vt:lpwstr>
  </property>
</Properties>
</file>